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1FB"/>
    <a:srgbClr val="BFD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138" y="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85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14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10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24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82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25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94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43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58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72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62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B4B63-7090-4E78-BDAE-6678E44B3396}" type="datetimeFigureOut">
              <a:rPr lang="fr-FR" smtClean="0"/>
              <a:t>16/01/2025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DEED2-3A4F-48A1-8235-DEDB66D2B3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49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37624"/>
            <a:ext cx="9144000" cy="3336544"/>
          </a:xfrm>
          <a:prstGeom prst="rect">
            <a:avLst/>
          </a:prstGeom>
          <a:gradFill>
            <a:gsLst>
              <a:gs pos="98000">
                <a:srgbClr val="F3F8FD"/>
              </a:gs>
              <a:gs pos="6000">
                <a:srgbClr val="E7F1FB"/>
              </a:gs>
              <a:gs pos="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082572" y="4774168"/>
            <a:ext cx="476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9 - 11 April 2025, Antibes Juan-les-Pins  (France)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324560" y="1680007"/>
            <a:ext cx="8424936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600" dirty="0">
                <a:solidFill>
                  <a:srgbClr val="DC291E"/>
                </a:solidFill>
                <a:latin typeface="Helvetica Neue Black Condensed"/>
                <a:cs typeface="Helvetica Neue Black Condensed"/>
              </a:rPr>
              <a:t>Quiet Bladeless Fan: Revolution or Scam?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063880" y="5254992"/>
            <a:ext cx="108012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/>
              <a:t>Paper #15</a:t>
            </a:r>
          </a:p>
        </p:txBody>
      </p:sp>
      <p:pic>
        <p:nvPicPr>
          <p:cNvPr id="7" name="Image 6" descr="Une image contenant Graphique, logo, graphisme, croquis&#10;&#10;Description générée automatiquement">
            <a:extLst>
              <a:ext uri="{FF2B5EF4-FFF2-40B4-BE49-F238E27FC236}">
                <a16:creationId xmlns:a16="http://schemas.microsoft.com/office/drawing/2014/main" id="{E7E4C68D-CDF6-76A0-0E2B-6C11A34673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29"/>
            <a:ext cx="3602303" cy="1430687"/>
          </a:xfrm>
          <a:prstGeom prst="rect">
            <a:avLst/>
          </a:prstGeom>
        </p:spPr>
      </p:pic>
      <p:pic>
        <p:nvPicPr>
          <p:cNvPr id="5" name="Image 4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04BCE512-93E1-225C-B64E-E6495368C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776" y="905271"/>
            <a:ext cx="1691680" cy="215282"/>
          </a:xfrm>
          <a:prstGeom prst="rect">
            <a:avLst/>
          </a:prstGeom>
        </p:spPr>
      </p:pic>
      <p:pic>
        <p:nvPicPr>
          <p:cNvPr id="14" name="Image 13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4073025-F93F-F1DC-6B8A-43863958F4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9" b="13772"/>
          <a:stretch/>
        </p:blipFill>
        <p:spPr>
          <a:xfrm>
            <a:off x="6732240" y="74303"/>
            <a:ext cx="2000531" cy="656358"/>
          </a:xfrm>
          <a:prstGeom prst="rect">
            <a:avLst/>
          </a:prstGeom>
        </p:spPr>
      </p:pic>
      <p:sp>
        <p:nvSpPr>
          <p:cNvPr id="16" name="TextBox 3">
            <a:extLst>
              <a:ext uri="{FF2B5EF4-FFF2-40B4-BE49-F238E27FC236}">
                <a16:creationId xmlns:a16="http://schemas.microsoft.com/office/drawing/2014/main" id="{9A1E82F6-5D30-260D-2E30-84D329DC0E4D}"/>
              </a:ext>
            </a:extLst>
          </p:cNvPr>
          <p:cNvSpPr txBox="1"/>
          <p:nvPr/>
        </p:nvSpPr>
        <p:spPr>
          <a:xfrm>
            <a:off x="323528" y="3158964"/>
            <a:ext cx="4572508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u="sng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François BESSAC</a:t>
            </a:r>
            <a:r>
              <a:rPr lang="en-US" sz="2400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 - </a:t>
            </a:r>
            <a:r>
              <a:rPr lang="en-US" sz="2000" b="1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CETIAT</a:t>
            </a:r>
            <a:endParaRPr lang="en-US" sz="2400" b="1" dirty="0">
              <a:solidFill>
                <a:srgbClr val="51443F"/>
              </a:solidFill>
              <a:latin typeface="Helvetica Neue Bold Condensed"/>
              <a:cs typeface="Helvetica Neue Bold Condensed"/>
            </a:endParaRPr>
          </a:p>
          <a:p>
            <a:r>
              <a:rPr lang="en-US" sz="2400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Michel BESOMBES - </a:t>
            </a:r>
            <a:r>
              <a:rPr lang="en-US" sz="2000" b="1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CETIM</a:t>
            </a:r>
            <a:endParaRPr lang="en-US" sz="2400" b="1" dirty="0">
              <a:solidFill>
                <a:srgbClr val="51443F"/>
              </a:solidFill>
              <a:latin typeface="Helvetica Neue Bold Condensed"/>
              <a:cs typeface="Helvetica Neue Bold Condensed"/>
            </a:endParaRPr>
          </a:p>
          <a:p>
            <a:r>
              <a:rPr lang="en-US" sz="2400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Ossian KAGHAD - </a:t>
            </a:r>
            <a:r>
              <a:rPr lang="en-US" sz="2000" b="1" dirty="0">
                <a:solidFill>
                  <a:srgbClr val="51443F"/>
                </a:solidFill>
                <a:latin typeface="Helvetica Neue Bold Condensed"/>
                <a:cs typeface="Helvetica Neue Bold Condensed"/>
              </a:rPr>
              <a:t>CETIAT</a:t>
            </a:r>
            <a:endParaRPr lang="en-US" sz="2400" b="1" dirty="0">
              <a:solidFill>
                <a:srgbClr val="51443F"/>
              </a:solidFill>
              <a:latin typeface="Helvetica Neue Bold Condensed"/>
              <a:cs typeface="Helvetica Neue Bold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4199792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D7FAA-7DF6-63B1-698A-7F7C89FC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Front page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4CE3E-6104-3971-5476-9A52E70DD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31590"/>
            <a:ext cx="5554960" cy="3917678"/>
          </a:xfrm>
        </p:spPr>
        <p:txBody>
          <a:bodyPr>
            <a:normAutofit/>
          </a:bodyPr>
          <a:lstStyle/>
          <a:p>
            <a:r>
              <a:rPr lang="fr-FR" sz="2400" dirty="0" err="1"/>
              <a:t>Please</a:t>
            </a:r>
            <a:r>
              <a:rPr lang="fr-FR" sz="2400" dirty="0"/>
              <a:t> do not change the </a:t>
            </a:r>
            <a:r>
              <a:rPr lang="fr-FR" sz="2400" dirty="0" err="1"/>
              <a:t>formalism</a:t>
            </a:r>
            <a:r>
              <a:rPr lang="fr-FR" sz="2400" dirty="0"/>
              <a:t> of 1st page, </a:t>
            </a:r>
            <a:r>
              <a:rPr lang="fr-FR" sz="2400" dirty="0" err="1"/>
              <a:t>only</a:t>
            </a:r>
            <a:r>
              <a:rPr lang="fr-FR" sz="2400" dirty="0"/>
              <a:t> </a:t>
            </a:r>
            <a:r>
              <a:rPr lang="fr-FR" sz="2400" dirty="0" err="1"/>
              <a:t>title</a:t>
            </a:r>
            <a:r>
              <a:rPr lang="fr-FR" sz="2400" dirty="0"/>
              <a:t>, </a:t>
            </a:r>
            <a:r>
              <a:rPr lang="fr-FR" sz="2400" dirty="0" err="1"/>
              <a:t>authors</a:t>
            </a:r>
            <a:r>
              <a:rPr lang="fr-FR" sz="2400" dirty="0"/>
              <a:t> &amp; affiliation</a:t>
            </a:r>
          </a:p>
          <a:p>
            <a:pPr lvl="1"/>
            <a:r>
              <a:rPr lang="fr-FR" sz="2000" dirty="0" err="1"/>
              <a:t>Presenting</a:t>
            </a:r>
            <a:r>
              <a:rPr lang="fr-FR" sz="2000" dirty="0"/>
              <a:t> </a:t>
            </a:r>
            <a:r>
              <a:rPr lang="fr-FR" sz="2000" dirty="0" err="1"/>
              <a:t>author</a:t>
            </a:r>
            <a:r>
              <a:rPr lang="fr-FR" sz="2000" dirty="0"/>
              <a:t> </a:t>
            </a:r>
            <a:r>
              <a:rPr lang="fr-FR" sz="2000" dirty="0" err="1"/>
              <a:t>name</a:t>
            </a:r>
            <a:r>
              <a:rPr lang="fr-FR" sz="2000" dirty="0"/>
              <a:t> </a:t>
            </a:r>
            <a:r>
              <a:rPr lang="fr-FR" sz="2000" dirty="0" err="1"/>
              <a:t>is</a:t>
            </a:r>
            <a:r>
              <a:rPr lang="fr-FR" sz="2000" dirty="0"/>
              <a:t> </a:t>
            </a:r>
            <a:r>
              <a:rPr lang="fr-FR" sz="2000" dirty="0" err="1"/>
              <a:t>underlined</a:t>
            </a:r>
            <a:endParaRPr lang="fr-FR" sz="2000" dirty="0"/>
          </a:p>
          <a:p>
            <a:pPr lvl="1"/>
            <a:r>
              <a:rPr lang="en-US" sz="2000" dirty="0"/>
              <a:t>If you are the author of a paper (for example #20), don't forget to give its number at the bottom right of the page ‘Paper #20’.</a:t>
            </a:r>
          </a:p>
          <a:p>
            <a:pPr lvl="1"/>
            <a:r>
              <a:rPr lang="en-US" sz="2000" dirty="0"/>
              <a:t>If it is a </a:t>
            </a:r>
            <a:r>
              <a:rPr lang="en-US" sz="2000" b="1" dirty="0"/>
              <a:t>PWP</a:t>
            </a:r>
            <a:r>
              <a:rPr lang="en-US" sz="2000" dirty="0"/>
              <a:t>, no mention at the bottom of the page (remove the frame)</a:t>
            </a:r>
          </a:p>
          <a:p>
            <a:r>
              <a:rPr lang="fr-FR" sz="2400" dirty="0"/>
              <a:t>No institution logo on </a:t>
            </a:r>
            <a:r>
              <a:rPr lang="fr-FR" sz="2400" dirty="0" err="1"/>
              <a:t>this</a:t>
            </a:r>
            <a:r>
              <a:rPr lang="fr-FR" sz="2400" dirty="0"/>
              <a:t> page</a:t>
            </a:r>
            <a:br>
              <a:rPr lang="fr-FR" sz="2400" dirty="0"/>
            </a:br>
            <a:r>
              <a:rPr lang="fr-FR" sz="2400" dirty="0" err="1"/>
              <a:t>it</a:t>
            </a:r>
            <a:r>
              <a:rPr lang="fr-FR" sz="2400" dirty="0"/>
              <a:t> </a:t>
            </a:r>
            <a:r>
              <a:rPr lang="fr-FR" sz="2400" dirty="0" err="1"/>
              <a:t>will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on the </a:t>
            </a:r>
            <a:r>
              <a:rPr lang="fr-FR" sz="2400" dirty="0" err="1"/>
              <a:t>next</a:t>
            </a:r>
            <a:r>
              <a:rPr lang="fr-FR" sz="2400" dirty="0"/>
              <a:t> pages</a:t>
            </a:r>
            <a:endParaRPr lang="fr-FR" sz="28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7B1E086-48D5-A3D6-2B83-48D4B1394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843558"/>
            <a:ext cx="2893316" cy="1635646"/>
          </a:xfrm>
          <a:prstGeom prst="rect">
            <a:avLst/>
          </a:prstGeom>
          <a:ln>
            <a:solidFill>
              <a:schemeClr val="tx2"/>
            </a:solidFill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9025F2A-86C8-41D8-F63A-B13F7CC6D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610" y="2886297"/>
            <a:ext cx="2446915" cy="1379644"/>
          </a:xfrm>
          <a:prstGeom prst="rect">
            <a:avLst/>
          </a:prstGeom>
        </p:spPr>
      </p:pic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57FDEF44-4214-DA8F-6507-429104D85333}"/>
              </a:ext>
            </a:extLst>
          </p:cNvPr>
          <p:cNvSpPr/>
          <p:nvPr/>
        </p:nvSpPr>
        <p:spPr>
          <a:xfrm>
            <a:off x="5075274" y="2495107"/>
            <a:ext cx="3885167" cy="637953"/>
          </a:xfrm>
          <a:custGeom>
            <a:avLst/>
            <a:gdLst>
              <a:gd name="connsiteX0" fmla="*/ 0 w 3885167"/>
              <a:gd name="connsiteY0" fmla="*/ 637953 h 637953"/>
              <a:gd name="connsiteX1" fmla="*/ 1835889 w 3885167"/>
              <a:gd name="connsiteY1" fmla="*/ 120502 h 637953"/>
              <a:gd name="connsiteX2" fmla="*/ 3664689 w 3885167"/>
              <a:gd name="connsiteY2" fmla="*/ 113414 h 637953"/>
              <a:gd name="connsiteX3" fmla="*/ 3785191 w 3885167"/>
              <a:gd name="connsiteY3" fmla="*/ 0 h 63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5167" h="637953">
                <a:moveTo>
                  <a:pt x="0" y="637953"/>
                </a:moveTo>
                <a:cubicBezTo>
                  <a:pt x="612553" y="422939"/>
                  <a:pt x="1225107" y="207925"/>
                  <a:pt x="1835889" y="120502"/>
                </a:cubicBezTo>
                <a:cubicBezTo>
                  <a:pt x="2446671" y="33079"/>
                  <a:pt x="3339805" y="133498"/>
                  <a:pt x="3664689" y="113414"/>
                </a:cubicBezTo>
                <a:cubicBezTo>
                  <a:pt x="3989573" y="93330"/>
                  <a:pt x="3887382" y="46665"/>
                  <a:pt x="3785191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7A64CBFD-AC0D-508F-4D90-2F80387DCFD7}"/>
              </a:ext>
            </a:extLst>
          </p:cNvPr>
          <p:cNvSpPr/>
          <p:nvPr/>
        </p:nvSpPr>
        <p:spPr>
          <a:xfrm>
            <a:off x="4282068" y="3828585"/>
            <a:ext cx="4430752" cy="835361"/>
          </a:xfrm>
          <a:custGeom>
            <a:avLst/>
            <a:gdLst>
              <a:gd name="connsiteX0" fmla="*/ 0 w 4430752"/>
              <a:gd name="connsiteY0" fmla="*/ 0 h 835361"/>
              <a:gd name="connsiteX1" fmla="*/ 1211766 w 4430752"/>
              <a:gd name="connsiteY1" fmla="*/ 156117 h 835361"/>
              <a:gd name="connsiteX2" fmla="*/ 3449444 w 4430752"/>
              <a:gd name="connsiteY2" fmla="*/ 832625 h 835361"/>
              <a:gd name="connsiteX3" fmla="*/ 4430752 w 4430752"/>
              <a:gd name="connsiteY3" fmla="*/ 349405 h 83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0752" h="835361">
                <a:moveTo>
                  <a:pt x="0" y="0"/>
                </a:moveTo>
                <a:cubicBezTo>
                  <a:pt x="318429" y="8673"/>
                  <a:pt x="636859" y="17346"/>
                  <a:pt x="1211766" y="156117"/>
                </a:cubicBezTo>
                <a:cubicBezTo>
                  <a:pt x="1786673" y="294888"/>
                  <a:pt x="2912947" y="800410"/>
                  <a:pt x="3449444" y="832625"/>
                </a:cubicBezTo>
                <a:cubicBezTo>
                  <a:pt x="3985941" y="864840"/>
                  <a:pt x="4208346" y="607122"/>
                  <a:pt x="4430752" y="34940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9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Instructions for </a:t>
            </a:r>
            <a:r>
              <a:rPr lang="fr-FR" dirty="0" err="1"/>
              <a:t>presenters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16505"/>
          </a:xfrm>
        </p:spPr>
        <p:txBody>
          <a:bodyPr>
            <a:normAutofit fontScale="70000" lnSpcReduction="20000"/>
          </a:bodyPr>
          <a:lstStyle/>
          <a:p>
            <a:r>
              <a:rPr lang="fr-FR" dirty="0" err="1"/>
              <a:t>Formalism</a:t>
            </a:r>
            <a:r>
              <a:rPr lang="fr-FR" dirty="0"/>
              <a:t> for the </a:t>
            </a:r>
            <a:r>
              <a:rPr lang="fr-FR" dirty="0" err="1"/>
              <a:t>next</a:t>
            </a:r>
            <a:r>
              <a:rPr lang="fr-FR" dirty="0"/>
              <a:t> slides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b="1" dirty="0"/>
              <a:t>free</a:t>
            </a:r>
            <a:r>
              <a:rPr lang="fr-FR" dirty="0"/>
              <a:t>. </a:t>
            </a:r>
            <a:br>
              <a:rPr lang="fr-FR" dirty="0"/>
            </a:br>
            <a:r>
              <a:rPr lang="fr-FR" dirty="0"/>
              <a:t>You are </a:t>
            </a:r>
            <a:r>
              <a:rPr lang="fr-FR" dirty="0" err="1"/>
              <a:t>allowed</a:t>
            </a:r>
            <a:r>
              <a:rPr lang="fr-FR" dirty="0"/>
              <a:t> to use the FAN 2025 logo in </a:t>
            </a:r>
            <a:r>
              <a:rPr lang="fr-FR" dirty="0" err="1"/>
              <a:t>small</a:t>
            </a:r>
            <a:r>
              <a:rPr lang="fr-FR" dirty="0"/>
              <a:t> size</a:t>
            </a:r>
          </a:p>
          <a:p>
            <a:endParaRPr lang="fr-FR" dirty="0"/>
          </a:p>
          <a:p>
            <a:r>
              <a:rPr lang="fr-FR" dirty="0"/>
              <a:t>Font size </a:t>
            </a:r>
            <a:r>
              <a:rPr lang="fr-FR" dirty="0" err="1"/>
              <a:t>should</a:t>
            </a:r>
            <a:r>
              <a:rPr lang="fr-FR" dirty="0"/>
              <a:t>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smaller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15 </a:t>
            </a:r>
          </a:p>
          <a:p>
            <a:endParaRPr lang="fr-FR" dirty="0"/>
          </a:p>
          <a:p>
            <a:r>
              <a:rPr lang="fr-FR" dirty="0" err="1"/>
              <a:t>Remind</a:t>
            </a:r>
            <a:r>
              <a:rPr lang="fr-FR" dirty="0"/>
              <a:t>: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technical</a:t>
            </a:r>
            <a:r>
              <a:rPr lang="fr-FR" dirty="0"/>
              <a:t> or </a:t>
            </a:r>
            <a:r>
              <a:rPr lang="fr-FR" dirty="0" err="1"/>
              <a:t>scientific</a:t>
            </a:r>
            <a:r>
              <a:rPr lang="fr-FR" dirty="0"/>
              <a:t> topics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presented</a:t>
            </a:r>
            <a:endParaRPr lang="fr-FR" dirty="0"/>
          </a:p>
          <a:p>
            <a:pPr lvl="1"/>
            <a:r>
              <a:rPr lang="en-US" b="1" dirty="0"/>
              <a:t>no advertising or commercial content</a:t>
            </a:r>
          </a:p>
          <a:p>
            <a:pPr lvl="1"/>
            <a:endParaRPr lang="fr-FR" dirty="0"/>
          </a:p>
          <a:p>
            <a:r>
              <a:rPr lang="fr-FR" dirty="0"/>
              <a:t>Duration for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presentation</a:t>
            </a:r>
            <a:r>
              <a:rPr lang="fr-FR" dirty="0"/>
              <a:t>: </a:t>
            </a:r>
          </a:p>
          <a:p>
            <a:pPr lvl="1"/>
            <a:r>
              <a:rPr lang="fr-FR" b="1" dirty="0"/>
              <a:t>14’ </a:t>
            </a:r>
            <a:r>
              <a:rPr lang="fr-FR" b="1" dirty="0" err="1"/>
              <a:t>presentation</a:t>
            </a:r>
            <a:r>
              <a:rPr lang="fr-FR" b="1" dirty="0"/>
              <a:t> </a:t>
            </a:r>
            <a:r>
              <a:rPr lang="fr-FR" dirty="0"/>
              <a:t>+ 4’ questions + 2’ swap speaker (Total 20 minutes)</a:t>
            </a:r>
          </a:p>
          <a:p>
            <a:pPr lvl="1"/>
            <a:r>
              <a:rPr lang="fr-FR" dirty="0"/>
              <a:t>Approx. 13 slides (max 15)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804248" y="4731990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err="1"/>
              <a:t>Screen</a:t>
            </a:r>
            <a:r>
              <a:rPr lang="fr-FR" dirty="0"/>
              <a:t> ratio = 16:9</a:t>
            </a:r>
          </a:p>
        </p:txBody>
      </p:sp>
      <p:pic>
        <p:nvPicPr>
          <p:cNvPr id="1026" name="Picture 2" descr="C:\Users\bessac\AppData\Local\Microsoft\Windows\INetCache\IE\MMS29BVI\1-lunettes-starck-eye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011660"/>
            <a:ext cx="1120180" cy="56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 descr="Une image contenant Graphique, logo, graphisme, croquis&#10;&#10;Description générée automatiquement">
            <a:extLst>
              <a:ext uri="{FF2B5EF4-FFF2-40B4-BE49-F238E27FC236}">
                <a16:creationId xmlns:a16="http://schemas.microsoft.com/office/drawing/2014/main" id="{E8910343-0F26-C01B-368A-9D087D142B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015483"/>
            <a:ext cx="1836204" cy="72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161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204</Words>
  <Application>Microsoft Office PowerPoint</Application>
  <PresentationFormat>Affichage à l'écran (16:9)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 Neue Black Condensed</vt:lpstr>
      <vt:lpstr>Helvetica Neue Bold Condensed</vt:lpstr>
      <vt:lpstr>Thème Office</vt:lpstr>
      <vt:lpstr>Présentation PowerPoint</vt:lpstr>
      <vt:lpstr>Front page</vt:lpstr>
      <vt:lpstr>Instructions for presenters</vt:lpstr>
    </vt:vector>
  </TitlesOfParts>
  <Company>CETIAT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bessac</dc:creator>
  <cp:lastModifiedBy>Francois Bessac</cp:lastModifiedBy>
  <cp:revision>17</cp:revision>
  <dcterms:created xsi:type="dcterms:W3CDTF">2021-09-24T09:16:16Z</dcterms:created>
  <dcterms:modified xsi:type="dcterms:W3CDTF">2025-01-16T16:27:05Z</dcterms:modified>
</cp:coreProperties>
</file>